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65" r:id="rId3"/>
    <p:sldMasterId id="2147483667" r:id="rId4"/>
  </p:sldMasterIdLst>
  <p:sldIdLst>
    <p:sldId id="272" r:id="rId5"/>
    <p:sldId id="261" r:id="rId6"/>
    <p:sldId id="258" r:id="rId7"/>
    <p:sldId id="259" r:id="rId8"/>
    <p:sldId id="260" r:id="rId9"/>
    <p:sldId id="263" r:id="rId10"/>
    <p:sldId id="262" r:id="rId11"/>
    <p:sldId id="264" r:id="rId12"/>
    <p:sldId id="265" r:id="rId13"/>
    <p:sldId id="266" r:id="rId14"/>
    <p:sldId id="269" r:id="rId15"/>
    <p:sldId id="274" r:id="rId16"/>
    <p:sldId id="275" r:id="rId17"/>
    <p:sldId id="276" r:id="rId18"/>
    <p:sldId id="27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32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140510624365056"/>
          <c:y val="0.13893381850602227"/>
          <c:w val="0.33169040481426709"/>
          <c:h val="0.601332867937289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3.5293746237186528E-2"/>
                  <c:y val="-5.118819076347399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3881996387699072E-2"/>
                  <c:y val="7.166346706886343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4822742022835217E-2"/>
                  <c:y val="-1.279704769086847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5058244130010821E-2"/>
                  <c:y val="1.53564572290421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Home Visits</c:v>
                </c:pt>
                <c:pt idx="1">
                  <c:v>Stage B</c:v>
                </c:pt>
                <c:pt idx="2">
                  <c:v>Intermittent</c:v>
                </c:pt>
                <c:pt idx="3">
                  <c:v>Refused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</c:v>
                </c:pt>
                <c:pt idx="1">
                  <c:v>12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39843944821769"/>
          <c:y val="0.18533896835502617"/>
          <c:w val="0.46143144664406527"/>
          <c:h val="0.7219284112279620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90000"/>
                  <a:lumOff val="1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Medication</c:v>
                </c:pt>
                <c:pt idx="1">
                  <c:v>Follow up</c:v>
                </c:pt>
                <c:pt idx="2">
                  <c:v>Transportation</c:v>
                </c:pt>
                <c:pt idx="3">
                  <c:v>Requests for Services</c:v>
                </c:pt>
                <c:pt idx="4">
                  <c:v>Ambulation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7709945124270824E-2"/>
          <c:y val="0.22457972680384278"/>
          <c:w val="0.2369870484056959"/>
          <c:h val="0.56845907259962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smtClean="0"/>
              <a:t>HOSPITAL</a:t>
            </a:r>
            <a:r>
              <a:rPr lang="en-US" sz="2800" baseline="0" dirty="0" smtClean="0"/>
              <a:t> READMISSIONS</a:t>
            </a:r>
            <a:endParaRPr lang="en-US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848948656698811E-2"/>
          <c:y val="0.16470833333333335"/>
          <c:w val="0.9176716505942375"/>
          <c:h val="0.643319225721784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'Re-admission Rates'!$B$1</c:f>
              <c:strCache>
                <c:ptCount val="1"/>
                <c:pt idx="0">
                  <c:v>Total Patients</c:v>
                </c:pt>
              </c:strCache>
              <c:extLst xmlns:c15="http://schemas.microsoft.com/office/drawing/2012/chart"/>
            </c:strRef>
          </c:tx>
          <c:spPr>
            <a:solidFill>
              <a:srgbClr val="4472C4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'Re-admission Rates'!$A$2:$A$4</c:f>
              <c:strCache>
                <c:ptCount val="3"/>
                <c:pt idx="0">
                  <c:v>HTH</c:v>
                </c:pt>
                <c:pt idx="1">
                  <c:v>Declined</c:v>
                </c:pt>
                <c:pt idx="2">
                  <c:v>Stage B</c:v>
                </c:pt>
              </c:strCache>
              <c:extLst xmlns:c15="http://schemas.microsoft.com/office/drawing/2012/chart"/>
            </c:strRef>
          </c:cat>
          <c:val>
            <c:numRef>
              <c:f>'Re-admission Rates'!$B$2:$B$4</c:f>
              <c:numCache>
                <c:formatCode>General</c:formatCode>
                <c:ptCount val="3"/>
                <c:pt idx="0">
                  <c:v>11</c:v>
                </c:pt>
                <c:pt idx="1">
                  <c:v>8</c:v>
                </c:pt>
                <c:pt idx="2">
                  <c:v>12</c:v>
                </c:pt>
              </c:numCache>
              <c:extLst xmlns:c15="http://schemas.microsoft.com/office/drawing/2012/chart"/>
            </c:numRef>
          </c:val>
        </c:ser>
        <c:ser>
          <c:idx val="2"/>
          <c:order val="2"/>
          <c:tx>
            <c:strRef>
              <c:f>'Re-admission Rates'!$D$1</c:f>
              <c:strCache>
                <c:ptCount val="1"/>
                <c:pt idx="0">
                  <c:v>Total Patients Re-admitted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'Re-admission Rates'!$A$2:$A$4</c:f>
              <c:strCache>
                <c:ptCount val="3"/>
                <c:pt idx="0">
                  <c:v>HTH</c:v>
                </c:pt>
                <c:pt idx="1">
                  <c:v>Declined</c:v>
                </c:pt>
                <c:pt idx="2">
                  <c:v>Stage B</c:v>
                </c:pt>
              </c:strCache>
            </c:strRef>
          </c:cat>
          <c:val>
            <c:numRef>
              <c:f>'Re-admission Rates'!$D$2:$D$4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42571536"/>
        <c:axId val="24257209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'Re-admission Rates'!$C$1</c15:sqref>
                        </c15:formulaRef>
                      </c:ext>
                    </c:extLst>
                    <c:strCache>
                      <c:ptCount val="1"/>
                      <c:pt idx="0">
                        <c:v>Re-admission Rate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2">
                          <a:shade val="51000"/>
                          <a:satMod val="130000"/>
                        </a:schemeClr>
                      </a:gs>
                      <a:gs pos="80000">
                        <a:schemeClr val="accent2">
                          <a:shade val="93000"/>
                          <a:satMod val="130000"/>
                        </a:schemeClr>
                      </a:gs>
                      <a:gs pos="100000">
                        <a:schemeClr val="accent2"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'Re-admission Rates'!$A$2:$A$4</c15:sqref>
                        </c15:formulaRef>
                      </c:ext>
                    </c:extLst>
                    <c:strCache>
                      <c:ptCount val="3"/>
                      <c:pt idx="0">
                        <c:v>HTH</c:v>
                      </c:pt>
                      <c:pt idx="1">
                        <c:v>Declined</c:v>
                      </c:pt>
                      <c:pt idx="2">
                        <c:v>Stage 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'Re-admission Rates'!$C$2:$C$4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</c:v>
                      </c:pt>
                      <c:pt idx="1">
                        <c:v>2</c:v>
                      </c:pt>
                      <c:pt idx="2">
                        <c:v>7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24257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572096"/>
        <c:crosses val="autoZero"/>
        <c:auto val="1"/>
        <c:lblAlgn val="ctr"/>
        <c:lblOffset val="100"/>
        <c:noMultiLvlLbl val="0"/>
      </c:catAx>
      <c:valAx>
        <c:axId val="242572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 Of PAtients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57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D9AB3-CB0A-483F-AA2B-3A64B3E078E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31E1495-A19B-4CBD-BD68-3B8996B39A0E}" type="datetimeFigureOut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46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1495-A19B-4CBD-BD68-3B8996B39A0E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B3-CB0A-483F-AA2B-3A64B3E0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1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BB9D-7372-409F-BA5F-65D54B8354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2C8AD-C0F1-4BE2-8882-2F785061D2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6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1495-A19B-4CBD-BD68-3B8996B39A0E}" type="datetimeFigureOut">
              <a:rPr lang="en-US" smtClean="0">
                <a:solidFill>
                  <a:srgbClr val="6E723E"/>
                </a:solidFill>
              </a:rPr>
              <a:pPr/>
              <a:t>7/15/2015</a:t>
            </a:fld>
            <a:endParaRPr lang="en-US">
              <a:solidFill>
                <a:srgbClr val="6E723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E723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B3-CB0A-483F-AA2B-3A64B3E07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0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BB9D-7372-409F-BA5F-65D54B8354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2C8AD-C0F1-4BE2-8882-2F785061D2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8326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CA8D9AB3-CB0A-483F-AA2B-3A64B3E078E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fld id="{731E1495-A19B-4CBD-BD68-3B8996B39A0E}" type="datetimeFigureOut">
              <a:rPr lang="en-US" smtClean="0"/>
              <a:t>7/15/2015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3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1" fontAlgn="base" hangingPunct="1">
        <a:spcBef>
          <a:spcPct val="20000"/>
        </a:spcBef>
        <a:spcAft>
          <a:spcPct val="0"/>
        </a:spcAft>
        <a:buClr>
          <a:srgbClr val="64000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1" fontAlgn="base" hangingPunct="1">
        <a:spcBef>
          <a:spcPct val="20000"/>
        </a:spcBef>
        <a:spcAft>
          <a:spcPct val="0"/>
        </a:spcAft>
        <a:buClr>
          <a:srgbClr val="6E723E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1" fontAlgn="base" hangingPunct="1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2BB9D-7372-409F-BA5F-65D54B8354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2C8AD-C0F1-4BE2-8882-2F785061D2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8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8326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CA8D9AB3-CB0A-483F-AA2B-3A64B3E078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endParaRPr lang="en-US">
              <a:solidFill>
                <a:srgbClr val="6E723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fld id="{731E1495-A19B-4CBD-BD68-3B8996B39A0E}" type="datetimeFigureOut">
              <a:rPr lang="en-US" smtClean="0">
                <a:solidFill>
                  <a:srgbClr val="6E723E"/>
                </a:solidFill>
              </a:rPr>
              <a:pPr/>
              <a:t>7/15/2015</a:t>
            </a:fld>
            <a:endParaRPr lang="en-US">
              <a:solidFill>
                <a:srgbClr val="6E72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59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1" fontAlgn="base" hangingPunct="1">
        <a:spcBef>
          <a:spcPct val="20000"/>
        </a:spcBef>
        <a:spcAft>
          <a:spcPct val="0"/>
        </a:spcAft>
        <a:buClr>
          <a:srgbClr val="64000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1" fontAlgn="base" hangingPunct="1">
        <a:spcBef>
          <a:spcPct val="20000"/>
        </a:spcBef>
        <a:spcAft>
          <a:spcPct val="0"/>
        </a:spcAft>
        <a:buClr>
          <a:srgbClr val="6E723E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1" fontAlgn="base" hangingPunct="1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2BB9D-7372-409F-BA5F-65D54B8354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2C8AD-C0F1-4BE2-8882-2F785061D2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998" y="1578092"/>
            <a:ext cx="6553200" cy="2241433"/>
          </a:xfrm>
        </p:spPr>
        <p:txBody>
          <a:bodyPr/>
          <a:lstStyle/>
          <a:p>
            <a:pPr algn="ctr">
              <a:defRPr/>
            </a:pPr>
            <a:r>
              <a:rPr lang="en-US" sz="4800" dirty="0"/>
              <a:t>Delivery System Reform                          Care Coordination                  Pilot Project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589998" y="3975334"/>
            <a:ext cx="6477000" cy="9906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accent1"/>
                </a:solidFill>
              </a:rPr>
              <a:t>2nd </a:t>
            </a:r>
            <a:r>
              <a:rPr lang="en-US" sz="2800" dirty="0">
                <a:solidFill>
                  <a:schemeClr val="accent1"/>
                </a:solidFill>
              </a:rPr>
              <a:t>Quarter Summary </a:t>
            </a:r>
          </a:p>
          <a:p>
            <a:pPr algn="ctr"/>
            <a:r>
              <a:rPr lang="en-US" sz="2800" dirty="0">
                <a:solidFill>
                  <a:schemeClr val="accent1"/>
                </a:solidFill>
              </a:rPr>
              <a:t>2015</a:t>
            </a:r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71" y="125646"/>
            <a:ext cx="2177453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0" y="5486402"/>
            <a:ext cx="11413067" cy="646331"/>
          </a:xfrm>
          <a:prstGeom prst="rect">
            <a:avLst/>
          </a:prstGeom>
          <a:solidFill>
            <a:srgbClr val="64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Androscoggin Home Care and Hospice cares for the health, independence, and quality of </a:t>
            </a:r>
            <a:r>
              <a:rPr lang="en-US" altLang="en-US" dirty="0" smtClean="0">
                <a:solidFill>
                  <a:schemeClr val="bg1"/>
                </a:solidFill>
              </a:rPr>
              <a:t>life                                                                      </a:t>
            </a:r>
            <a:r>
              <a:rPr lang="en-US" altLang="en-US" dirty="0">
                <a:solidFill>
                  <a:schemeClr val="bg1"/>
                </a:solidFill>
              </a:rPr>
              <a:t>of Maine residents and their families in the comfort of their home and community.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313" y="137148"/>
            <a:ext cx="9059486" cy="1325563"/>
          </a:xfrm>
        </p:spPr>
        <p:txBody>
          <a:bodyPr/>
          <a:lstStyle/>
          <a:p>
            <a:r>
              <a:rPr lang="en-US" dirty="0" smtClean="0"/>
              <a:t>Project Measures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42" y="1780504"/>
            <a:ext cx="10160000" cy="48006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1"/>
                </a:solidFill>
              </a:rPr>
              <a:t>Goal 2: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1"/>
                </a:solidFill>
              </a:rPr>
              <a:t>Establish accountability and team roles</a:t>
            </a:r>
          </a:p>
          <a:p>
            <a:pPr lvl="1"/>
            <a:r>
              <a:rPr lang="en-US" sz="3200" dirty="0" smtClean="0"/>
              <a:t>Use of CCT by Primary Care Provider (PCP) and patient</a:t>
            </a:r>
          </a:p>
          <a:p>
            <a:pPr marL="411163" lvl="1" indent="0">
              <a:buNone/>
            </a:pPr>
            <a:endParaRPr lang="en-US" sz="3200" dirty="0" smtClean="0"/>
          </a:p>
          <a:p>
            <a:pPr lvl="1"/>
            <a:r>
              <a:rPr lang="en-US" sz="3200" dirty="0" smtClean="0"/>
              <a:t>Identification process working with Centricity report  and CCT daily review,  and coordination with PCP and patients.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79" y="180643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409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058" y="96902"/>
            <a:ext cx="9225742" cy="1325563"/>
          </a:xfrm>
        </p:spPr>
        <p:txBody>
          <a:bodyPr/>
          <a:lstStyle/>
          <a:p>
            <a:r>
              <a:rPr lang="en-US" dirty="0" smtClean="0"/>
              <a:t>Project Measures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380" y="1661374"/>
            <a:ext cx="10217727" cy="50292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1"/>
                </a:solidFill>
              </a:rPr>
              <a:t>Goal 3</a:t>
            </a:r>
            <a:r>
              <a:rPr lang="en-US" sz="3200" i="1" dirty="0" smtClean="0">
                <a:solidFill>
                  <a:schemeClr val="accent1"/>
                </a:solidFill>
              </a:rPr>
              <a:t>: </a:t>
            </a:r>
            <a:r>
              <a:rPr lang="en-US" sz="3200" dirty="0" smtClean="0">
                <a:solidFill>
                  <a:schemeClr val="accent1"/>
                </a:solidFill>
              </a:rPr>
              <a:t>Care Provider will engage patient, family and caregivers in active Care Planning</a:t>
            </a:r>
          </a:p>
          <a:p>
            <a:pPr lvl="1"/>
            <a:r>
              <a:rPr lang="en-US" sz="2800" dirty="0" smtClean="0"/>
              <a:t>Each partner was aware and had access to care plan through Centricity</a:t>
            </a:r>
          </a:p>
          <a:p>
            <a:pPr lvl="1"/>
            <a:r>
              <a:rPr lang="en-US" sz="2800" dirty="0" smtClean="0"/>
              <a:t>Patients were clear on roles – to initiate specific satisfaction survey with this population for second quarter</a:t>
            </a:r>
          </a:p>
          <a:p>
            <a:pPr lvl="1"/>
            <a:r>
              <a:rPr lang="en-US" sz="2800" b="1" dirty="0" smtClean="0"/>
              <a:t>All eleven patients who participated in this pilot had no                       re-hospitalizations of ER visits within the 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 quarter. The                     one patient who refused was readmitted. One was Stage B.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5" y="180643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1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926545"/>
              </p:ext>
            </p:extLst>
          </p:nvPr>
        </p:nvGraphicFramePr>
        <p:xfrm>
          <a:off x="1439485" y="1895918"/>
          <a:ext cx="8995928" cy="4962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1605740" y="191108"/>
            <a:ext cx="9026845" cy="135506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solidFill>
                  <a:prstClr val="black"/>
                </a:solidFill>
              </a:rPr>
              <a:t>Hospital Contact Activity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12" y="191108"/>
            <a:ext cx="1473179" cy="80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1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69" y="232756"/>
            <a:ext cx="9040553" cy="11430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+mn-lt"/>
              </a:rPr>
              <a:t>Activity Contact to CCT Conversion                         11 Patients Total</a:t>
            </a:r>
            <a:endParaRPr lang="en-US" sz="4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012614"/>
              </p:ext>
            </p:extLst>
          </p:nvPr>
        </p:nvGraphicFramePr>
        <p:xfrm>
          <a:off x="897776" y="1695796"/>
          <a:ext cx="10756668" cy="504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93" y="232756"/>
            <a:ext cx="1473179" cy="80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36" y="324113"/>
            <a:ext cx="1473179" cy="806419"/>
          </a:xfrm>
          <a:prstGeom prst="rect">
            <a:avLst/>
          </a:prstGeom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182819472"/>
              </p:ext>
            </p:extLst>
          </p:nvPr>
        </p:nvGraphicFramePr>
        <p:xfrm>
          <a:off x="1857374" y="324113"/>
          <a:ext cx="9181927" cy="6342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574307" y="3567953"/>
            <a:ext cx="1290918" cy="797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3 Patients accrued 7 </a:t>
            </a:r>
            <a:r>
              <a:rPr lang="en-US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R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e-admissions</a:t>
            </a:r>
            <a:r>
              <a:rPr lang="en-US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4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333" y="0"/>
            <a:ext cx="8813800" cy="1393231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2826" y="1981200"/>
            <a:ext cx="8811281" cy="4709373"/>
          </a:xfrm>
        </p:spPr>
        <p:txBody>
          <a:bodyPr/>
          <a:lstStyle/>
          <a:p>
            <a:r>
              <a:rPr lang="en-US" sz="3200" dirty="0"/>
              <a:t>Patient Satisfaction Survey to begin 3</a:t>
            </a:r>
            <a:r>
              <a:rPr lang="en-US" sz="3200" baseline="30000" dirty="0"/>
              <a:t>rd</a:t>
            </a:r>
            <a:r>
              <a:rPr lang="en-US" sz="3200" dirty="0"/>
              <a:t> quarter</a:t>
            </a:r>
          </a:p>
          <a:p>
            <a:r>
              <a:rPr lang="en-US" sz="3200" dirty="0"/>
              <a:t>CCT Leadership to meet with HIN </a:t>
            </a:r>
          </a:p>
          <a:p>
            <a:r>
              <a:rPr lang="en-US" sz="3200" dirty="0"/>
              <a:t>Present data to CMHC </a:t>
            </a:r>
            <a:r>
              <a:rPr lang="en-US" sz="3200" dirty="0" smtClean="0"/>
              <a:t>ACO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5" y="180643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04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5014" y="46996"/>
            <a:ext cx="9203027" cy="1325563"/>
          </a:xfrm>
        </p:spPr>
        <p:txBody>
          <a:bodyPr/>
          <a:lstStyle/>
          <a:p>
            <a:r>
              <a:rPr lang="en-US" dirty="0" smtClean="0"/>
              <a:t>Business Case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To achieve common Patient Centered Medical Home (PCMH) goals focused on transitions of care; National Committee for Quality Assurance (NCQA)</a:t>
            </a:r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To achieve contracted goals to reduce cost and admissions for Home Health (HH)/Community Care Team (CCT) clients</a:t>
            </a:r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To improve care coordination, quality of care and the patient experience for hospital to home transitions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16" y="227639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0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308" y="76814"/>
            <a:ext cx="9192491" cy="1280160"/>
          </a:xfrm>
        </p:spPr>
        <p:txBody>
          <a:bodyPr/>
          <a:lstStyle/>
          <a:p>
            <a:r>
              <a:rPr lang="en-US" dirty="0" smtClean="0"/>
              <a:t>Problem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721" y="1896414"/>
            <a:ext cx="10160000" cy="4800600"/>
          </a:xfrm>
        </p:spPr>
        <p:txBody>
          <a:bodyPr/>
          <a:lstStyle/>
          <a:p>
            <a:r>
              <a:rPr lang="en-US" sz="3200" dirty="0" smtClean="0"/>
              <a:t>Lack of Electronic Health Record interoperability</a:t>
            </a:r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err="1" smtClean="0"/>
              <a:t>HealthInfoNet</a:t>
            </a:r>
            <a:r>
              <a:rPr lang="en-US" sz="3200" dirty="0" smtClean="0"/>
              <a:t> (HIN) needs to obtain feedback from the health homes and Community Care Team (CCT) to better shape and target workflows</a:t>
            </a:r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Lack of identification of patients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3" y="149471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5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058" y="0"/>
            <a:ext cx="9225742" cy="1296785"/>
          </a:xfrm>
        </p:spPr>
        <p:txBody>
          <a:bodyPr/>
          <a:lstStyle/>
          <a:p>
            <a:r>
              <a:rPr lang="en-US" dirty="0" smtClean="0"/>
              <a:t>Project Goals/Objectives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0162"/>
            <a:ext cx="10515600" cy="476518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Primary Goal:  Prevent re-hospitalizations and improve transitions of care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>
                <a:solidFill>
                  <a:schemeClr val="accent1"/>
                </a:solidFill>
              </a:rPr>
              <a:t>Goal 1</a:t>
            </a:r>
            <a:r>
              <a:rPr lang="en-US" sz="3200" i="1" dirty="0" smtClean="0">
                <a:solidFill>
                  <a:schemeClr val="accent1"/>
                </a:solidFill>
              </a:rPr>
              <a:t>:</a:t>
            </a:r>
            <a:r>
              <a:rPr lang="en-US" sz="3200" dirty="0" smtClean="0">
                <a:solidFill>
                  <a:schemeClr val="accent1"/>
                </a:solidFill>
              </a:rPr>
              <a:t>  Communicate across systems of care; increase efficiency of sharing information</a:t>
            </a:r>
          </a:p>
          <a:p>
            <a:pPr lvl="1"/>
            <a:r>
              <a:rPr lang="en-US" sz="3000" dirty="0" smtClean="0"/>
              <a:t>Increase use of HIN tools</a:t>
            </a:r>
          </a:p>
          <a:p>
            <a:pPr lvl="2"/>
            <a:r>
              <a:rPr lang="en-US" sz="3000" dirty="0" smtClean="0"/>
              <a:t>Notifications</a:t>
            </a:r>
          </a:p>
          <a:p>
            <a:pPr lvl="2"/>
            <a:r>
              <a:rPr lang="en-US" sz="3000" dirty="0" smtClean="0"/>
              <a:t>Utilization of Patient Record 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2" y="166254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25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376" y="0"/>
            <a:ext cx="9267423" cy="1363287"/>
          </a:xfrm>
        </p:spPr>
        <p:txBody>
          <a:bodyPr/>
          <a:lstStyle/>
          <a:p>
            <a:r>
              <a:rPr lang="en-US" dirty="0" smtClean="0"/>
              <a:t>Project Goals/Objectives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10260169" cy="5257800"/>
          </a:xfrm>
        </p:spPr>
        <p:txBody>
          <a:bodyPr/>
          <a:lstStyle/>
          <a:p>
            <a:pPr lvl="0"/>
            <a:r>
              <a:rPr lang="en-US" sz="3200" dirty="0">
                <a:solidFill>
                  <a:schemeClr val="accent1"/>
                </a:solidFill>
              </a:rPr>
              <a:t>Goal 2</a:t>
            </a:r>
            <a:r>
              <a:rPr lang="en-US" sz="3200" i="1" dirty="0">
                <a:solidFill>
                  <a:schemeClr val="accent1"/>
                </a:solidFill>
              </a:rPr>
              <a:t>:</a:t>
            </a:r>
            <a:r>
              <a:rPr lang="en-US" sz="3200" dirty="0">
                <a:solidFill>
                  <a:schemeClr val="accent1"/>
                </a:solidFill>
              </a:rPr>
              <a:t>  Establish accountability and team roles</a:t>
            </a:r>
          </a:p>
          <a:p>
            <a:pPr marL="754063" lvl="1" indent="-457200"/>
            <a:r>
              <a:rPr lang="en-US" sz="2800" dirty="0" smtClean="0">
                <a:solidFill>
                  <a:prstClr val="black"/>
                </a:solidFill>
              </a:rPr>
              <a:t>When </a:t>
            </a:r>
            <a:r>
              <a:rPr lang="en-US" sz="2800" dirty="0">
                <a:solidFill>
                  <a:prstClr val="black"/>
                </a:solidFill>
              </a:rPr>
              <a:t>patient is identified, Community Care Team makes </a:t>
            </a:r>
            <a:r>
              <a:rPr lang="en-US" sz="2800" dirty="0" smtClean="0">
                <a:solidFill>
                  <a:prstClr val="black"/>
                </a:solidFill>
              </a:rPr>
              <a:t>contact and </a:t>
            </a:r>
            <a:r>
              <a:rPr lang="en-US" sz="2800" dirty="0">
                <a:solidFill>
                  <a:prstClr val="black"/>
                </a:solidFill>
              </a:rPr>
              <a:t>discusses </a:t>
            </a:r>
            <a:r>
              <a:rPr lang="en-US" sz="2800" dirty="0" smtClean="0">
                <a:solidFill>
                  <a:prstClr val="black"/>
                </a:solidFill>
              </a:rPr>
              <a:t>roles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Goal 3:  Care provider will engage patient, family and caregivers in active care planning utilizing one care plan</a:t>
            </a:r>
          </a:p>
          <a:p>
            <a:pPr lvl="1"/>
            <a:r>
              <a:rPr lang="en-US" sz="2800" dirty="0" smtClean="0">
                <a:solidFill>
                  <a:prstClr val="black"/>
                </a:solidFill>
              </a:rPr>
              <a:t>Community Care Team – presenting CCT staff downloads documents into Centricity</a:t>
            </a:r>
          </a:p>
          <a:p>
            <a:pPr lvl="1"/>
            <a:r>
              <a:rPr lang="en-US" sz="2800" dirty="0" smtClean="0">
                <a:solidFill>
                  <a:prstClr val="black"/>
                </a:solidFill>
              </a:rPr>
              <a:t>Working in partnership with HIN and CCT’s electronic medical record to establish a common care plan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53" y="199505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78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1184" y="145472"/>
            <a:ext cx="9142615" cy="1346662"/>
          </a:xfrm>
        </p:spPr>
        <p:txBody>
          <a:bodyPr/>
          <a:lstStyle/>
          <a:p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12135"/>
            <a:ext cx="10160000" cy="4288664"/>
          </a:xfrm>
        </p:spPr>
        <p:txBody>
          <a:bodyPr/>
          <a:lstStyle/>
          <a:p>
            <a:r>
              <a:rPr lang="en-US" sz="3200" dirty="0" smtClean="0"/>
              <a:t>Health Home: </a:t>
            </a:r>
            <a:r>
              <a:rPr lang="en-US" sz="3200" dirty="0" smtClean="0"/>
              <a:t>Five Central Maine Physician Practices (Centricity</a:t>
            </a:r>
            <a:r>
              <a:rPr lang="en-US" sz="3200" dirty="0" smtClean="0"/>
              <a:t>)</a:t>
            </a:r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CCT:  Androscoggin Home Care &amp; Hospice (HealthWyse EMR – goals and actions are copied and entered into Centricity and sends a task to the PCP)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94" y="207818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93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8361" y="180643"/>
            <a:ext cx="10515600" cy="1325563"/>
          </a:xfrm>
        </p:spPr>
        <p:txBody>
          <a:bodyPr/>
          <a:lstStyle/>
          <a:p>
            <a:r>
              <a:rPr lang="en-US" dirty="0" smtClean="0"/>
              <a:t>Project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226" y="1799705"/>
            <a:ext cx="10160000" cy="4800600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1"/>
                </a:solidFill>
              </a:rPr>
              <a:t>HIN Requirements:</a:t>
            </a:r>
          </a:p>
          <a:p>
            <a:pPr lvl="1"/>
            <a:r>
              <a:rPr lang="en-US" sz="3600" dirty="0" smtClean="0"/>
              <a:t>Health Home must have a bi-directional connection with HIN</a:t>
            </a:r>
          </a:p>
          <a:p>
            <a:pPr marL="411163" lvl="1" indent="0">
              <a:buNone/>
            </a:pPr>
            <a:endParaRPr lang="en-US" sz="3600" dirty="0" smtClean="0"/>
          </a:p>
          <a:p>
            <a:pPr lvl="1"/>
            <a:r>
              <a:rPr lang="en-US" sz="3600" dirty="0" smtClean="0"/>
              <a:t>CCT – ideal to have bi-directional connection but must have View Only and notification sin place at a minimum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68" y="180643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38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2578" y="180643"/>
            <a:ext cx="9036530" cy="1144920"/>
          </a:xfrm>
        </p:spPr>
        <p:txBody>
          <a:bodyPr/>
          <a:lstStyle/>
          <a:p>
            <a:r>
              <a:rPr lang="en-US" dirty="0" smtClean="0"/>
              <a:t>Scope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349" y="1463040"/>
            <a:ext cx="10456572" cy="5285490"/>
          </a:xfrm>
        </p:spPr>
        <p:txBody>
          <a:bodyPr/>
          <a:lstStyle/>
          <a:p>
            <a:r>
              <a:rPr lang="en-US" sz="2800" dirty="0" smtClean="0"/>
              <a:t>Health Home (HH) generates daily report from Centricity listing MaineCare patients who have been admitted. The patients who refuse CCT involvement HH does outreach.</a:t>
            </a:r>
          </a:p>
          <a:p>
            <a:r>
              <a:rPr lang="en-US" sz="2800" dirty="0" smtClean="0"/>
              <a:t>Community Care Team reviews daily report:</a:t>
            </a:r>
          </a:p>
          <a:p>
            <a:pPr lvl="1"/>
            <a:r>
              <a:rPr lang="en-US" sz="2200" dirty="0" smtClean="0"/>
              <a:t>Coordinates with HH to refer and enter into MaineCare portal</a:t>
            </a:r>
          </a:p>
          <a:p>
            <a:pPr lvl="1"/>
            <a:r>
              <a:rPr lang="en-US" sz="2200" dirty="0" smtClean="0"/>
              <a:t>Same day Nurse makes contact in person with patient while in hospital explaining program</a:t>
            </a:r>
          </a:p>
          <a:p>
            <a:pPr lvl="1"/>
            <a:r>
              <a:rPr lang="en-US" sz="2200" dirty="0" smtClean="0"/>
              <a:t>If patient accepts program, home visit is done within 3-5 days to complete medication reconciliation, confirmation PCP/specialist appointment and transportation plans – if none arranges, connects to community resources specifically around housing, food and safety. </a:t>
            </a:r>
          </a:p>
          <a:p>
            <a:pPr lvl="0"/>
            <a:r>
              <a:rPr lang="en-US" sz="2800" dirty="0" err="1" smtClean="0">
                <a:solidFill>
                  <a:prstClr val="black"/>
                </a:solidFill>
              </a:rPr>
              <a:t>HealthInfoNet</a:t>
            </a:r>
            <a:r>
              <a:rPr lang="en-US" sz="2800" dirty="0" smtClean="0">
                <a:solidFill>
                  <a:prstClr val="black"/>
                </a:solidFill>
              </a:rPr>
              <a:t> supports each partner with HIN tools</a:t>
            </a:r>
            <a:endParaRPr lang="en-US" sz="2800" dirty="0">
              <a:solidFill>
                <a:prstClr val="black"/>
              </a:solidFill>
            </a:endParaRPr>
          </a:p>
          <a:p>
            <a:pPr lvl="1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53" y="180643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0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436" y="54525"/>
            <a:ext cx="9109363" cy="1325563"/>
          </a:xfrm>
        </p:spPr>
        <p:txBody>
          <a:bodyPr/>
          <a:lstStyle/>
          <a:p>
            <a:r>
              <a:rPr lang="en-US" dirty="0" smtClean="0"/>
              <a:t>Project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79171"/>
            <a:ext cx="10556383" cy="5178829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1"/>
                </a:solidFill>
              </a:rPr>
              <a:t>Goal 1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1"/>
                </a:solidFill>
              </a:rPr>
              <a:t>- Communication Across Systems of Care</a:t>
            </a:r>
          </a:p>
          <a:p>
            <a:r>
              <a:rPr lang="en-US" sz="3200" dirty="0" smtClean="0"/>
              <a:t>Use of HIN tools</a:t>
            </a:r>
          </a:p>
          <a:p>
            <a:r>
              <a:rPr lang="en-US" sz="3200" dirty="0" smtClean="0"/>
              <a:t>CCT Utilizes:</a:t>
            </a:r>
          </a:p>
          <a:p>
            <a:pPr lvl="1"/>
            <a:r>
              <a:rPr lang="en-US" sz="2800" dirty="0" smtClean="0"/>
              <a:t>Centricity: daily hospitalization report, documenting contacts</a:t>
            </a:r>
          </a:p>
          <a:p>
            <a:pPr lvl="1"/>
            <a:r>
              <a:rPr lang="en-US" sz="2800" dirty="0" smtClean="0"/>
              <a:t>HIN: daily notification, utilization of patient record specifically for coordination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</a:rPr>
              <a:t>Health Home:</a:t>
            </a:r>
            <a:endParaRPr lang="en-US" sz="3200" dirty="0">
              <a:solidFill>
                <a:prstClr val="black"/>
              </a:solidFill>
            </a:endParaRPr>
          </a:p>
          <a:p>
            <a:pPr lvl="1"/>
            <a:r>
              <a:rPr lang="en-US" sz="2800" dirty="0" smtClean="0"/>
              <a:t>Centricity</a:t>
            </a:r>
          </a:p>
          <a:p>
            <a:pPr lvl="1"/>
            <a:r>
              <a:rPr lang="en-US" sz="2800" dirty="0" smtClean="0"/>
              <a:t>HIN – little to none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75" y="116730"/>
            <a:ext cx="1761151" cy="96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59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HCH Colors">
      <a:dk1>
        <a:srgbClr val="2F2B20"/>
      </a:dk1>
      <a:lt1>
        <a:srgbClr val="FFFFFF"/>
      </a:lt1>
      <a:dk2>
        <a:srgbClr val="B1B579"/>
      </a:dk2>
      <a:lt2>
        <a:srgbClr val="6E723E"/>
      </a:lt2>
      <a:accent1>
        <a:srgbClr val="640000"/>
      </a:accent1>
      <a:accent2>
        <a:srgbClr val="B1B579"/>
      </a:accent2>
      <a:accent3>
        <a:srgbClr val="640000"/>
      </a:accent3>
      <a:accent4>
        <a:srgbClr val="6E723E"/>
      </a:accent4>
      <a:accent5>
        <a:srgbClr val="B3B87D"/>
      </a:accent5>
      <a:accent6>
        <a:srgbClr val="700B0B"/>
      </a:accent6>
      <a:hlink>
        <a:srgbClr val="640000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Adjacency">
  <a:themeElements>
    <a:clrScheme name="AHCH Colors">
      <a:dk1>
        <a:srgbClr val="2F2B20"/>
      </a:dk1>
      <a:lt1>
        <a:srgbClr val="FFFFFF"/>
      </a:lt1>
      <a:dk2>
        <a:srgbClr val="B1B579"/>
      </a:dk2>
      <a:lt2>
        <a:srgbClr val="6E723E"/>
      </a:lt2>
      <a:accent1>
        <a:srgbClr val="640000"/>
      </a:accent1>
      <a:accent2>
        <a:srgbClr val="B1B579"/>
      </a:accent2>
      <a:accent3>
        <a:srgbClr val="640000"/>
      </a:accent3>
      <a:accent4>
        <a:srgbClr val="6E723E"/>
      </a:accent4>
      <a:accent5>
        <a:srgbClr val="B3B87D"/>
      </a:accent5>
      <a:accent6>
        <a:srgbClr val="700B0B"/>
      </a:accent6>
      <a:hlink>
        <a:srgbClr val="640000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ppt8E8B.tmp</Template>
  <TotalTime>118</TotalTime>
  <Words>643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Times New Roman</vt:lpstr>
      <vt:lpstr>Adjacency</vt:lpstr>
      <vt:lpstr>Office Theme</vt:lpstr>
      <vt:lpstr>1_Adjacency</vt:lpstr>
      <vt:lpstr>1_Office Theme</vt:lpstr>
      <vt:lpstr>Delivery System Reform                          Care Coordination                  Pilot Project</vt:lpstr>
      <vt:lpstr>Business Case </vt:lpstr>
      <vt:lpstr>Problem Statements</vt:lpstr>
      <vt:lpstr>Project Goals/Objectives </vt:lpstr>
      <vt:lpstr>Project Goals/Objectives</vt:lpstr>
      <vt:lpstr>Partners</vt:lpstr>
      <vt:lpstr>Project Requirements</vt:lpstr>
      <vt:lpstr>Scope of Project</vt:lpstr>
      <vt:lpstr>Project Measures</vt:lpstr>
      <vt:lpstr>Project Measures </vt:lpstr>
      <vt:lpstr>Project Measures </vt:lpstr>
      <vt:lpstr>PowerPoint Presentation</vt:lpstr>
      <vt:lpstr>Activity Contact to CCT Conversion                         11 Patients Total</vt:lpstr>
      <vt:lpstr>PowerPoint Presentation</vt:lpstr>
      <vt:lpstr>Next Steps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DSR Care Coordination                  Pilot Project</dc:title>
  <dc:creator>Theberge, Patty</dc:creator>
  <cp:lastModifiedBy>Shackley, Julie</cp:lastModifiedBy>
  <cp:revision>25</cp:revision>
  <dcterms:created xsi:type="dcterms:W3CDTF">2015-04-24T18:30:00Z</dcterms:created>
  <dcterms:modified xsi:type="dcterms:W3CDTF">2015-07-15T12:27:08Z</dcterms:modified>
</cp:coreProperties>
</file>